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91" autoAdjust="0"/>
    <p:restoredTop sz="94660"/>
  </p:normalViewPr>
  <p:slideViewPr>
    <p:cSldViewPr snapToGrid="0">
      <p:cViewPr varScale="1">
        <p:scale>
          <a:sx n="91" d="100"/>
          <a:sy n="91" d="100"/>
        </p:scale>
        <p:origin x="80" y="5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307FAE-0B7F-4F87-B763-8641DE2B12EA}" type="datetimeFigureOut">
              <a:rPr lang="en-US" smtClean="0"/>
              <a:t>6/12/2019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1F970E-1050-4D98-A2C5-1ECB36D70066}" type="slidenum">
              <a:rPr lang="en-US" smtClean="0"/>
              <a:t>‹#›</a:t>
            </a:fld>
            <a:endParaRPr lang="en-US"/>
          </a:p>
        </p:txBody>
      </p:sp>
    </p:spTree>
    <p:extLst>
      <p:ext uri="{BB962C8B-B14F-4D97-AF65-F5344CB8AC3E}">
        <p14:creationId xmlns:p14="http://schemas.microsoft.com/office/powerpoint/2010/main" val="315882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94492-B8E6-4F6C-92F0-2555757720B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F6B23F0-C5D7-4CFF-B3D5-2EBA9F89B3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051E264-D9F2-4C80-A9B0-C7F9E280F259}"/>
              </a:ext>
            </a:extLst>
          </p:cNvPr>
          <p:cNvSpPr>
            <a:spLocks noGrp="1"/>
          </p:cNvSpPr>
          <p:nvPr>
            <p:ph type="dt" sz="half" idx="10"/>
          </p:nvPr>
        </p:nvSpPr>
        <p:spPr/>
        <p:txBody>
          <a:bodyPr/>
          <a:lstStyle/>
          <a:p>
            <a:fld id="{D06D8168-CA78-49BB-8E9C-0919DF286B88}" type="datetime1">
              <a:rPr lang="en-US" smtClean="0"/>
              <a:t>6/12/2019</a:t>
            </a:fld>
            <a:endParaRPr lang="en-US"/>
          </a:p>
        </p:txBody>
      </p:sp>
      <p:sp>
        <p:nvSpPr>
          <p:cNvPr id="5" name="Footer Placeholder 4">
            <a:extLst>
              <a:ext uri="{FF2B5EF4-FFF2-40B4-BE49-F238E27FC236}">
                <a16:creationId xmlns:a16="http://schemas.microsoft.com/office/drawing/2014/main" id="{CB37BA96-2709-4987-B699-8E8DECCCF7DE}"/>
              </a:ext>
            </a:extLst>
          </p:cNvPr>
          <p:cNvSpPr>
            <a:spLocks noGrp="1"/>
          </p:cNvSpPr>
          <p:nvPr>
            <p:ph type="ftr" sz="quarter" idx="11"/>
          </p:nvPr>
        </p:nvSpPr>
        <p:spPr/>
        <p:txBody>
          <a:bodyPr/>
          <a:lstStyle/>
          <a:p>
            <a:r>
              <a:rPr lang="en-US"/>
              <a:t>© 2019 Marilyn Wolf and Dimitrios Serpanos</a:t>
            </a:r>
          </a:p>
        </p:txBody>
      </p:sp>
      <p:sp>
        <p:nvSpPr>
          <p:cNvPr id="6" name="Slide Number Placeholder 5">
            <a:extLst>
              <a:ext uri="{FF2B5EF4-FFF2-40B4-BE49-F238E27FC236}">
                <a16:creationId xmlns:a16="http://schemas.microsoft.com/office/drawing/2014/main" id="{1E031B13-CB63-4BA3-AAE6-E44F54BBDC12}"/>
              </a:ext>
            </a:extLst>
          </p:cNvPr>
          <p:cNvSpPr>
            <a:spLocks noGrp="1"/>
          </p:cNvSpPr>
          <p:nvPr>
            <p:ph type="sldNum" sz="quarter" idx="12"/>
          </p:nvPr>
        </p:nvSpPr>
        <p:spPr/>
        <p:txBody>
          <a:bodyPr/>
          <a:lstStyle/>
          <a:p>
            <a:fld id="{052FD3DB-BB7D-4E5E-BCDD-6B268FD62BC9}" type="slidenum">
              <a:rPr lang="en-US" smtClean="0"/>
              <a:t>‹#›</a:t>
            </a:fld>
            <a:endParaRPr lang="en-US"/>
          </a:p>
        </p:txBody>
      </p:sp>
    </p:spTree>
    <p:extLst>
      <p:ext uri="{BB962C8B-B14F-4D97-AF65-F5344CB8AC3E}">
        <p14:creationId xmlns:p14="http://schemas.microsoft.com/office/powerpoint/2010/main" val="2569246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BD7EE-2458-4917-8ED2-CAEB7B4441D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A4690BE-446F-4080-93B0-BB18A95FC27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C957AD-E8DE-4186-942B-0F015A7997A7}"/>
              </a:ext>
            </a:extLst>
          </p:cNvPr>
          <p:cNvSpPr>
            <a:spLocks noGrp="1"/>
          </p:cNvSpPr>
          <p:nvPr>
            <p:ph type="dt" sz="half" idx="10"/>
          </p:nvPr>
        </p:nvSpPr>
        <p:spPr/>
        <p:txBody>
          <a:bodyPr/>
          <a:lstStyle/>
          <a:p>
            <a:fld id="{6A0D5A18-7E3D-4081-B927-E0B70CD1286C}" type="datetime1">
              <a:rPr lang="en-US" smtClean="0"/>
              <a:t>6/12/2019</a:t>
            </a:fld>
            <a:endParaRPr lang="en-US"/>
          </a:p>
        </p:txBody>
      </p:sp>
      <p:sp>
        <p:nvSpPr>
          <p:cNvPr id="5" name="Footer Placeholder 4">
            <a:extLst>
              <a:ext uri="{FF2B5EF4-FFF2-40B4-BE49-F238E27FC236}">
                <a16:creationId xmlns:a16="http://schemas.microsoft.com/office/drawing/2014/main" id="{B1D105FB-A26E-4FAE-A9C0-2E6D90875520}"/>
              </a:ext>
            </a:extLst>
          </p:cNvPr>
          <p:cNvSpPr>
            <a:spLocks noGrp="1"/>
          </p:cNvSpPr>
          <p:nvPr>
            <p:ph type="ftr" sz="quarter" idx="11"/>
          </p:nvPr>
        </p:nvSpPr>
        <p:spPr/>
        <p:txBody>
          <a:bodyPr/>
          <a:lstStyle/>
          <a:p>
            <a:r>
              <a:rPr lang="en-US"/>
              <a:t>© 2019 Marilyn Wolf and Dimitrios Serpanos</a:t>
            </a:r>
          </a:p>
        </p:txBody>
      </p:sp>
      <p:sp>
        <p:nvSpPr>
          <p:cNvPr id="6" name="Slide Number Placeholder 5">
            <a:extLst>
              <a:ext uri="{FF2B5EF4-FFF2-40B4-BE49-F238E27FC236}">
                <a16:creationId xmlns:a16="http://schemas.microsoft.com/office/drawing/2014/main" id="{3A200759-DDC8-4B6E-9937-1925A8F303EC}"/>
              </a:ext>
            </a:extLst>
          </p:cNvPr>
          <p:cNvSpPr>
            <a:spLocks noGrp="1"/>
          </p:cNvSpPr>
          <p:nvPr>
            <p:ph type="sldNum" sz="quarter" idx="12"/>
          </p:nvPr>
        </p:nvSpPr>
        <p:spPr/>
        <p:txBody>
          <a:bodyPr/>
          <a:lstStyle/>
          <a:p>
            <a:fld id="{052FD3DB-BB7D-4E5E-BCDD-6B268FD62BC9}" type="slidenum">
              <a:rPr lang="en-US" smtClean="0"/>
              <a:t>‹#›</a:t>
            </a:fld>
            <a:endParaRPr lang="en-US"/>
          </a:p>
        </p:txBody>
      </p:sp>
    </p:spTree>
    <p:extLst>
      <p:ext uri="{BB962C8B-B14F-4D97-AF65-F5344CB8AC3E}">
        <p14:creationId xmlns:p14="http://schemas.microsoft.com/office/powerpoint/2010/main" val="3463445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023A448-9B3B-4540-9844-0DE85DBCF09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A0AB321-518B-4868-9B50-2FDB09FA5C7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EAB1065-DE7C-4551-AE31-8D9315248E5E}"/>
              </a:ext>
            </a:extLst>
          </p:cNvPr>
          <p:cNvSpPr>
            <a:spLocks noGrp="1"/>
          </p:cNvSpPr>
          <p:nvPr>
            <p:ph type="dt" sz="half" idx="10"/>
          </p:nvPr>
        </p:nvSpPr>
        <p:spPr/>
        <p:txBody>
          <a:bodyPr/>
          <a:lstStyle/>
          <a:p>
            <a:fld id="{8B76A4AF-7CC1-41AB-A651-AADA5C09983D}" type="datetime1">
              <a:rPr lang="en-US" smtClean="0"/>
              <a:t>6/12/2019</a:t>
            </a:fld>
            <a:endParaRPr lang="en-US"/>
          </a:p>
        </p:txBody>
      </p:sp>
      <p:sp>
        <p:nvSpPr>
          <p:cNvPr id="5" name="Footer Placeholder 4">
            <a:extLst>
              <a:ext uri="{FF2B5EF4-FFF2-40B4-BE49-F238E27FC236}">
                <a16:creationId xmlns:a16="http://schemas.microsoft.com/office/drawing/2014/main" id="{D7B15EA3-8DFE-4218-B217-B8317CF2DB2C}"/>
              </a:ext>
            </a:extLst>
          </p:cNvPr>
          <p:cNvSpPr>
            <a:spLocks noGrp="1"/>
          </p:cNvSpPr>
          <p:nvPr>
            <p:ph type="ftr" sz="quarter" idx="11"/>
          </p:nvPr>
        </p:nvSpPr>
        <p:spPr/>
        <p:txBody>
          <a:bodyPr/>
          <a:lstStyle/>
          <a:p>
            <a:r>
              <a:rPr lang="en-US"/>
              <a:t>© 2019 Marilyn Wolf and Dimitrios Serpanos</a:t>
            </a:r>
          </a:p>
        </p:txBody>
      </p:sp>
      <p:sp>
        <p:nvSpPr>
          <p:cNvPr id="6" name="Slide Number Placeholder 5">
            <a:extLst>
              <a:ext uri="{FF2B5EF4-FFF2-40B4-BE49-F238E27FC236}">
                <a16:creationId xmlns:a16="http://schemas.microsoft.com/office/drawing/2014/main" id="{CFC91CE3-F2A8-409C-A7DA-7F12DA325540}"/>
              </a:ext>
            </a:extLst>
          </p:cNvPr>
          <p:cNvSpPr>
            <a:spLocks noGrp="1"/>
          </p:cNvSpPr>
          <p:nvPr>
            <p:ph type="sldNum" sz="quarter" idx="12"/>
          </p:nvPr>
        </p:nvSpPr>
        <p:spPr/>
        <p:txBody>
          <a:bodyPr/>
          <a:lstStyle/>
          <a:p>
            <a:fld id="{052FD3DB-BB7D-4E5E-BCDD-6B268FD62BC9}" type="slidenum">
              <a:rPr lang="en-US" smtClean="0"/>
              <a:t>‹#›</a:t>
            </a:fld>
            <a:endParaRPr lang="en-US"/>
          </a:p>
        </p:txBody>
      </p:sp>
    </p:spTree>
    <p:extLst>
      <p:ext uri="{BB962C8B-B14F-4D97-AF65-F5344CB8AC3E}">
        <p14:creationId xmlns:p14="http://schemas.microsoft.com/office/powerpoint/2010/main" val="1754787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F3AB-B0A8-4B1F-B1F8-3C50A81B48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4EE4A9-134D-4720-B306-D3E8953850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96222C-B56C-4317-AA07-2F8EDC71F2C6}"/>
              </a:ext>
            </a:extLst>
          </p:cNvPr>
          <p:cNvSpPr>
            <a:spLocks noGrp="1"/>
          </p:cNvSpPr>
          <p:nvPr>
            <p:ph type="dt" sz="half" idx="10"/>
          </p:nvPr>
        </p:nvSpPr>
        <p:spPr/>
        <p:txBody>
          <a:bodyPr/>
          <a:lstStyle/>
          <a:p>
            <a:fld id="{C9DF7FF9-6C04-4A70-AE1E-72BEB29C0585}" type="datetime1">
              <a:rPr lang="en-US" smtClean="0"/>
              <a:t>6/12/2019</a:t>
            </a:fld>
            <a:endParaRPr lang="en-US"/>
          </a:p>
        </p:txBody>
      </p:sp>
      <p:sp>
        <p:nvSpPr>
          <p:cNvPr id="5" name="Footer Placeholder 4">
            <a:extLst>
              <a:ext uri="{FF2B5EF4-FFF2-40B4-BE49-F238E27FC236}">
                <a16:creationId xmlns:a16="http://schemas.microsoft.com/office/drawing/2014/main" id="{37F7EF64-9057-4D2A-9452-B173761C91B8}"/>
              </a:ext>
            </a:extLst>
          </p:cNvPr>
          <p:cNvSpPr>
            <a:spLocks noGrp="1"/>
          </p:cNvSpPr>
          <p:nvPr>
            <p:ph type="ftr" sz="quarter" idx="11"/>
          </p:nvPr>
        </p:nvSpPr>
        <p:spPr/>
        <p:txBody>
          <a:bodyPr/>
          <a:lstStyle/>
          <a:p>
            <a:r>
              <a:rPr lang="en-US"/>
              <a:t>© 2019 Marilyn Wolf and Dimitrios Serpanos</a:t>
            </a:r>
          </a:p>
        </p:txBody>
      </p:sp>
      <p:sp>
        <p:nvSpPr>
          <p:cNvPr id="6" name="Slide Number Placeholder 5">
            <a:extLst>
              <a:ext uri="{FF2B5EF4-FFF2-40B4-BE49-F238E27FC236}">
                <a16:creationId xmlns:a16="http://schemas.microsoft.com/office/drawing/2014/main" id="{EEEF9961-BA8A-4009-8E4A-138DC10E175B}"/>
              </a:ext>
            </a:extLst>
          </p:cNvPr>
          <p:cNvSpPr>
            <a:spLocks noGrp="1"/>
          </p:cNvSpPr>
          <p:nvPr>
            <p:ph type="sldNum" sz="quarter" idx="12"/>
          </p:nvPr>
        </p:nvSpPr>
        <p:spPr/>
        <p:txBody>
          <a:bodyPr/>
          <a:lstStyle/>
          <a:p>
            <a:fld id="{052FD3DB-BB7D-4E5E-BCDD-6B268FD62BC9}" type="slidenum">
              <a:rPr lang="en-US" smtClean="0"/>
              <a:t>‹#›</a:t>
            </a:fld>
            <a:endParaRPr lang="en-US"/>
          </a:p>
        </p:txBody>
      </p:sp>
    </p:spTree>
    <p:extLst>
      <p:ext uri="{BB962C8B-B14F-4D97-AF65-F5344CB8AC3E}">
        <p14:creationId xmlns:p14="http://schemas.microsoft.com/office/powerpoint/2010/main" val="77533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C5DD6-CEC9-45A3-B3D8-FB6EF3EC0BB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5A18445-C17B-4924-AC34-AD90ED8AC93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09C4CC-EB5C-4FDC-9CDC-E92183C175FC}"/>
              </a:ext>
            </a:extLst>
          </p:cNvPr>
          <p:cNvSpPr>
            <a:spLocks noGrp="1"/>
          </p:cNvSpPr>
          <p:nvPr>
            <p:ph type="dt" sz="half" idx="10"/>
          </p:nvPr>
        </p:nvSpPr>
        <p:spPr/>
        <p:txBody>
          <a:bodyPr/>
          <a:lstStyle/>
          <a:p>
            <a:fld id="{7D12C6FA-EA4A-43B3-85CC-3B5197D825C6}" type="datetime1">
              <a:rPr lang="en-US" smtClean="0"/>
              <a:t>6/12/2019</a:t>
            </a:fld>
            <a:endParaRPr lang="en-US"/>
          </a:p>
        </p:txBody>
      </p:sp>
      <p:sp>
        <p:nvSpPr>
          <p:cNvPr id="5" name="Footer Placeholder 4">
            <a:extLst>
              <a:ext uri="{FF2B5EF4-FFF2-40B4-BE49-F238E27FC236}">
                <a16:creationId xmlns:a16="http://schemas.microsoft.com/office/drawing/2014/main" id="{490300FE-7BA6-4A61-A9C0-7A6A8E0961D3}"/>
              </a:ext>
            </a:extLst>
          </p:cNvPr>
          <p:cNvSpPr>
            <a:spLocks noGrp="1"/>
          </p:cNvSpPr>
          <p:nvPr>
            <p:ph type="ftr" sz="quarter" idx="11"/>
          </p:nvPr>
        </p:nvSpPr>
        <p:spPr/>
        <p:txBody>
          <a:bodyPr/>
          <a:lstStyle/>
          <a:p>
            <a:r>
              <a:rPr lang="en-US"/>
              <a:t>© 2019 Marilyn Wolf and Dimitrios Serpanos</a:t>
            </a:r>
          </a:p>
        </p:txBody>
      </p:sp>
      <p:sp>
        <p:nvSpPr>
          <p:cNvPr id="6" name="Slide Number Placeholder 5">
            <a:extLst>
              <a:ext uri="{FF2B5EF4-FFF2-40B4-BE49-F238E27FC236}">
                <a16:creationId xmlns:a16="http://schemas.microsoft.com/office/drawing/2014/main" id="{24DC5A98-B4EB-4C83-A2FD-33ECF85DE26C}"/>
              </a:ext>
            </a:extLst>
          </p:cNvPr>
          <p:cNvSpPr>
            <a:spLocks noGrp="1"/>
          </p:cNvSpPr>
          <p:nvPr>
            <p:ph type="sldNum" sz="quarter" idx="12"/>
          </p:nvPr>
        </p:nvSpPr>
        <p:spPr/>
        <p:txBody>
          <a:bodyPr/>
          <a:lstStyle/>
          <a:p>
            <a:fld id="{052FD3DB-BB7D-4E5E-BCDD-6B268FD62BC9}" type="slidenum">
              <a:rPr lang="en-US" smtClean="0"/>
              <a:t>‹#›</a:t>
            </a:fld>
            <a:endParaRPr lang="en-US"/>
          </a:p>
        </p:txBody>
      </p:sp>
    </p:spTree>
    <p:extLst>
      <p:ext uri="{BB962C8B-B14F-4D97-AF65-F5344CB8AC3E}">
        <p14:creationId xmlns:p14="http://schemas.microsoft.com/office/powerpoint/2010/main" val="2729508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778CC-B43D-4849-A97A-5E442CD1665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F4C57B-9B0A-48B5-8059-820FA5EDB58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E71A6E8-8D7A-4CD0-842D-924B9D65C29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187C7BB-B491-47BB-B225-8178E2A0FC06}"/>
              </a:ext>
            </a:extLst>
          </p:cNvPr>
          <p:cNvSpPr>
            <a:spLocks noGrp="1"/>
          </p:cNvSpPr>
          <p:nvPr>
            <p:ph type="dt" sz="half" idx="10"/>
          </p:nvPr>
        </p:nvSpPr>
        <p:spPr/>
        <p:txBody>
          <a:bodyPr/>
          <a:lstStyle/>
          <a:p>
            <a:fld id="{FE5104ED-E5BC-478E-A3C3-5A3B9F0898F9}" type="datetime1">
              <a:rPr lang="en-US" smtClean="0"/>
              <a:t>6/12/2019</a:t>
            </a:fld>
            <a:endParaRPr lang="en-US"/>
          </a:p>
        </p:txBody>
      </p:sp>
      <p:sp>
        <p:nvSpPr>
          <p:cNvPr id="6" name="Footer Placeholder 5">
            <a:extLst>
              <a:ext uri="{FF2B5EF4-FFF2-40B4-BE49-F238E27FC236}">
                <a16:creationId xmlns:a16="http://schemas.microsoft.com/office/drawing/2014/main" id="{81FA5CF7-3426-4025-8ADD-D7F10FCEF626}"/>
              </a:ext>
            </a:extLst>
          </p:cNvPr>
          <p:cNvSpPr>
            <a:spLocks noGrp="1"/>
          </p:cNvSpPr>
          <p:nvPr>
            <p:ph type="ftr" sz="quarter" idx="11"/>
          </p:nvPr>
        </p:nvSpPr>
        <p:spPr/>
        <p:txBody>
          <a:bodyPr/>
          <a:lstStyle/>
          <a:p>
            <a:r>
              <a:rPr lang="en-US"/>
              <a:t>© 2019 Marilyn Wolf and Dimitrios Serpanos</a:t>
            </a:r>
          </a:p>
        </p:txBody>
      </p:sp>
      <p:sp>
        <p:nvSpPr>
          <p:cNvPr id="7" name="Slide Number Placeholder 6">
            <a:extLst>
              <a:ext uri="{FF2B5EF4-FFF2-40B4-BE49-F238E27FC236}">
                <a16:creationId xmlns:a16="http://schemas.microsoft.com/office/drawing/2014/main" id="{A2367C32-CDE7-4A8A-8175-E787390F19DF}"/>
              </a:ext>
            </a:extLst>
          </p:cNvPr>
          <p:cNvSpPr>
            <a:spLocks noGrp="1"/>
          </p:cNvSpPr>
          <p:nvPr>
            <p:ph type="sldNum" sz="quarter" idx="12"/>
          </p:nvPr>
        </p:nvSpPr>
        <p:spPr/>
        <p:txBody>
          <a:bodyPr/>
          <a:lstStyle/>
          <a:p>
            <a:fld id="{052FD3DB-BB7D-4E5E-BCDD-6B268FD62BC9}" type="slidenum">
              <a:rPr lang="en-US" smtClean="0"/>
              <a:t>‹#›</a:t>
            </a:fld>
            <a:endParaRPr lang="en-US"/>
          </a:p>
        </p:txBody>
      </p:sp>
    </p:spTree>
    <p:extLst>
      <p:ext uri="{BB962C8B-B14F-4D97-AF65-F5344CB8AC3E}">
        <p14:creationId xmlns:p14="http://schemas.microsoft.com/office/powerpoint/2010/main" val="2772429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4BE42-32A6-4735-9B57-A4D5E3C9276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B470331-5A77-48A2-B289-2258A954C7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2F1DF5B-B445-43C1-BD7D-F6930260E8C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D3B8898-DA02-43C9-A4EC-397C59B329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C651A7-245A-4557-A7E4-DB97192980A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C5DE19A-5FA3-490C-B709-E9EE8EB0CE8A}"/>
              </a:ext>
            </a:extLst>
          </p:cNvPr>
          <p:cNvSpPr>
            <a:spLocks noGrp="1"/>
          </p:cNvSpPr>
          <p:nvPr>
            <p:ph type="dt" sz="half" idx="10"/>
          </p:nvPr>
        </p:nvSpPr>
        <p:spPr/>
        <p:txBody>
          <a:bodyPr/>
          <a:lstStyle/>
          <a:p>
            <a:fld id="{3D31B4AC-FA16-4F77-B69F-AA14FAD598D2}" type="datetime1">
              <a:rPr lang="en-US" smtClean="0"/>
              <a:t>6/12/2019</a:t>
            </a:fld>
            <a:endParaRPr lang="en-US"/>
          </a:p>
        </p:txBody>
      </p:sp>
      <p:sp>
        <p:nvSpPr>
          <p:cNvPr id="8" name="Footer Placeholder 7">
            <a:extLst>
              <a:ext uri="{FF2B5EF4-FFF2-40B4-BE49-F238E27FC236}">
                <a16:creationId xmlns:a16="http://schemas.microsoft.com/office/drawing/2014/main" id="{2B693130-A46C-485B-87A0-8700D7B846B5}"/>
              </a:ext>
            </a:extLst>
          </p:cNvPr>
          <p:cNvSpPr>
            <a:spLocks noGrp="1"/>
          </p:cNvSpPr>
          <p:nvPr>
            <p:ph type="ftr" sz="quarter" idx="11"/>
          </p:nvPr>
        </p:nvSpPr>
        <p:spPr/>
        <p:txBody>
          <a:bodyPr/>
          <a:lstStyle/>
          <a:p>
            <a:r>
              <a:rPr lang="en-US"/>
              <a:t>© 2019 Marilyn Wolf and Dimitrios Serpanos</a:t>
            </a:r>
          </a:p>
        </p:txBody>
      </p:sp>
      <p:sp>
        <p:nvSpPr>
          <p:cNvPr id="9" name="Slide Number Placeholder 8">
            <a:extLst>
              <a:ext uri="{FF2B5EF4-FFF2-40B4-BE49-F238E27FC236}">
                <a16:creationId xmlns:a16="http://schemas.microsoft.com/office/drawing/2014/main" id="{B1F62CB9-A096-41C2-A7D2-6BF4E85330C0}"/>
              </a:ext>
            </a:extLst>
          </p:cNvPr>
          <p:cNvSpPr>
            <a:spLocks noGrp="1"/>
          </p:cNvSpPr>
          <p:nvPr>
            <p:ph type="sldNum" sz="quarter" idx="12"/>
          </p:nvPr>
        </p:nvSpPr>
        <p:spPr/>
        <p:txBody>
          <a:bodyPr/>
          <a:lstStyle/>
          <a:p>
            <a:fld id="{052FD3DB-BB7D-4E5E-BCDD-6B268FD62BC9}" type="slidenum">
              <a:rPr lang="en-US" smtClean="0"/>
              <a:t>‹#›</a:t>
            </a:fld>
            <a:endParaRPr lang="en-US"/>
          </a:p>
        </p:txBody>
      </p:sp>
    </p:spTree>
    <p:extLst>
      <p:ext uri="{BB962C8B-B14F-4D97-AF65-F5344CB8AC3E}">
        <p14:creationId xmlns:p14="http://schemas.microsoft.com/office/powerpoint/2010/main" val="1082588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02EDA-7634-4EFB-848D-5DBB042A3A1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9F82B26-8583-41BD-BB27-02170D79839C}"/>
              </a:ext>
            </a:extLst>
          </p:cNvPr>
          <p:cNvSpPr>
            <a:spLocks noGrp="1"/>
          </p:cNvSpPr>
          <p:nvPr>
            <p:ph type="dt" sz="half" idx="10"/>
          </p:nvPr>
        </p:nvSpPr>
        <p:spPr/>
        <p:txBody>
          <a:bodyPr/>
          <a:lstStyle/>
          <a:p>
            <a:fld id="{FC3F7DD2-7263-4FEF-B097-23A27D5C2EA9}" type="datetime1">
              <a:rPr lang="en-US" smtClean="0"/>
              <a:t>6/12/2019</a:t>
            </a:fld>
            <a:endParaRPr lang="en-US"/>
          </a:p>
        </p:txBody>
      </p:sp>
      <p:sp>
        <p:nvSpPr>
          <p:cNvPr id="4" name="Footer Placeholder 3">
            <a:extLst>
              <a:ext uri="{FF2B5EF4-FFF2-40B4-BE49-F238E27FC236}">
                <a16:creationId xmlns:a16="http://schemas.microsoft.com/office/drawing/2014/main" id="{0D9DF50C-C524-434D-ABDE-CD343F3B919F}"/>
              </a:ext>
            </a:extLst>
          </p:cNvPr>
          <p:cNvSpPr>
            <a:spLocks noGrp="1"/>
          </p:cNvSpPr>
          <p:nvPr>
            <p:ph type="ftr" sz="quarter" idx="11"/>
          </p:nvPr>
        </p:nvSpPr>
        <p:spPr/>
        <p:txBody>
          <a:bodyPr/>
          <a:lstStyle/>
          <a:p>
            <a:r>
              <a:rPr lang="en-US"/>
              <a:t>© 2019 Marilyn Wolf and Dimitrios Serpanos</a:t>
            </a:r>
          </a:p>
        </p:txBody>
      </p:sp>
      <p:sp>
        <p:nvSpPr>
          <p:cNvPr id="5" name="Slide Number Placeholder 4">
            <a:extLst>
              <a:ext uri="{FF2B5EF4-FFF2-40B4-BE49-F238E27FC236}">
                <a16:creationId xmlns:a16="http://schemas.microsoft.com/office/drawing/2014/main" id="{7C2DCDA0-3A51-45F7-91AB-447665176284}"/>
              </a:ext>
            </a:extLst>
          </p:cNvPr>
          <p:cNvSpPr>
            <a:spLocks noGrp="1"/>
          </p:cNvSpPr>
          <p:nvPr>
            <p:ph type="sldNum" sz="quarter" idx="12"/>
          </p:nvPr>
        </p:nvSpPr>
        <p:spPr/>
        <p:txBody>
          <a:bodyPr/>
          <a:lstStyle/>
          <a:p>
            <a:fld id="{052FD3DB-BB7D-4E5E-BCDD-6B268FD62BC9}" type="slidenum">
              <a:rPr lang="en-US" smtClean="0"/>
              <a:t>‹#›</a:t>
            </a:fld>
            <a:endParaRPr lang="en-US"/>
          </a:p>
        </p:txBody>
      </p:sp>
    </p:spTree>
    <p:extLst>
      <p:ext uri="{BB962C8B-B14F-4D97-AF65-F5344CB8AC3E}">
        <p14:creationId xmlns:p14="http://schemas.microsoft.com/office/powerpoint/2010/main" val="971075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FD690B-4A5D-4297-BBF2-8EC0FCF75376}"/>
              </a:ext>
            </a:extLst>
          </p:cNvPr>
          <p:cNvSpPr>
            <a:spLocks noGrp="1"/>
          </p:cNvSpPr>
          <p:nvPr>
            <p:ph type="dt" sz="half" idx="10"/>
          </p:nvPr>
        </p:nvSpPr>
        <p:spPr/>
        <p:txBody>
          <a:bodyPr/>
          <a:lstStyle/>
          <a:p>
            <a:fld id="{9B63D475-61F2-41AA-B8FB-FC31F68700E2}" type="datetime1">
              <a:rPr lang="en-US" smtClean="0"/>
              <a:t>6/12/2019</a:t>
            </a:fld>
            <a:endParaRPr lang="en-US"/>
          </a:p>
        </p:txBody>
      </p:sp>
      <p:sp>
        <p:nvSpPr>
          <p:cNvPr id="3" name="Footer Placeholder 2">
            <a:extLst>
              <a:ext uri="{FF2B5EF4-FFF2-40B4-BE49-F238E27FC236}">
                <a16:creationId xmlns:a16="http://schemas.microsoft.com/office/drawing/2014/main" id="{C90A27E2-D089-43A2-89EB-058141A1DDC1}"/>
              </a:ext>
            </a:extLst>
          </p:cNvPr>
          <p:cNvSpPr>
            <a:spLocks noGrp="1"/>
          </p:cNvSpPr>
          <p:nvPr>
            <p:ph type="ftr" sz="quarter" idx="11"/>
          </p:nvPr>
        </p:nvSpPr>
        <p:spPr/>
        <p:txBody>
          <a:bodyPr/>
          <a:lstStyle/>
          <a:p>
            <a:r>
              <a:rPr lang="en-US"/>
              <a:t>© 2019 Marilyn Wolf and Dimitrios Serpanos</a:t>
            </a:r>
          </a:p>
        </p:txBody>
      </p:sp>
      <p:sp>
        <p:nvSpPr>
          <p:cNvPr id="4" name="Slide Number Placeholder 3">
            <a:extLst>
              <a:ext uri="{FF2B5EF4-FFF2-40B4-BE49-F238E27FC236}">
                <a16:creationId xmlns:a16="http://schemas.microsoft.com/office/drawing/2014/main" id="{872C59DD-43CA-4AA0-AFB2-9C87771C7AE9}"/>
              </a:ext>
            </a:extLst>
          </p:cNvPr>
          <p:cNvSpPr>
            <a:spLocks noGrp="1"/>
          </p:cNvSpPr>
          <p:nvPr>
            <p:ph type="sldNum" sz="quarter" idx="12"/>
          </p:nvPr>
        </p:nvSpPr>
        <p:spPr/>
        <p:txBody>
          <a:bodyPr/>
          <a:lstStyle/>
          <a:p>
            <a:fld id="{052FD3DB-BB7D-4E5E-BCDD-6B268FD62BC9}" type="slidenum">
              <a:rPr lang="en-US" smtClean="0"/>
              <a:t>‹#›</a:t>
            </a:fld>
            <a:endParaRPr lang="en-US"/>
          </a:p>
        </p:txBody>
      </p:sp>
    </p:spTree>
    <p:extLst>
      <p:ext uri="{BB962C8B-B14F-4D97-AF65-F5344CB8AC3E}">
        <p14:creationId xmlns:p14="http://schemas.microsoft.com/office/powerpoint/2010/main" val="2524889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4D640-FED8-439D-9DD8-C8317BECD9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A7DEC1B-5ADB-45C0-9C1F-33E6FD92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C570357-A0AE-46FD-9A46-1C660BE2AE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EBD3B5-004E-4E2E-963B-6C049A61B25F}"/>
              </a:ext>
            </a:extLst>
          </p:cNvPr>
          <p:cNvSpPr>
            <a:spLocks noGrp="1"/>
          </p:cNvSpPr>
          <p:nvPr>
            <p:ph type="dt" sz="half" idx="10"/>
          </p:nvPr>
        </p:nvSpPr>
        <p:spPr/>
        <p:txBody>
          <a:bodyPr/>
          <a:lstStyle/>
          <a:p>
            <a:fld id="{351D406D-C6DF-4750-A29A-E2C429414570}" type="datetime1">
              <a:rPr lang="en-US" smtClean="0"/>
              <a:t>6/12/2019</a:t>
            </a:fld>
            <a:endParaRPr lang="en-US"/>
          </a:p>
        </p:txBody>
      </p:sp>
      <p:sp>
        <p:nvSpPr>
          <p:cNvPr id="6" name="Footer Placeholder 5">
            <a:extLst>
              <a:ext uri="{FF2B5EF4-FFF2-40B4-BE49-F238E27FC236}">
                <a16:creationId xmlns:a16="http://schemas.microsoft.com/office/drawing/2014/main" id="{7BF7781A-510D-4243-9A78-38FB143EBA80}"/>
              </a:ext>
            </a:extLst>
          </p:cNvPr>
          <p:cNvSpPr>
            <a:spLocks noGrp="1"/>
          </p:cNvSpPr>
          <p:nvPr>
            <p:ph type="ftr" sz="quarter" idx="11"/>
          </p:nvPr>
        </p:nvSpPr>
        <p:spPr/>
        <p:txBody>
          <a:bodyPr/>
          <a:lstStyle/>
          <a:p>
            <a:r>
              <a:rPr lang="en-US"/>
              <a:t>© 2019 Marilyn Wolf and Dimitrios Serpanos</a:t>
            </a:r>
          </a:p>
        </p:txBody>
      </p:sp>
      <p:sp>
        <p:nvSpPr>
          <p:cNvPr id="7" name="Slide Number Placeholder 6">
            <a:extLst>
              <a:ext uri="{FF2B5EF4-FFF2-40B4-BE49-F238E27FC236}">
                <a16:creationId xmlns:a16="http://schemas.microsoft.com/office/drawing/2014/main" id="{D1580AD6-4310-400B-BFE7-C03263612EC1}"/>
              </a:ext>
            </a:extLst>
          </p:cNvPr>
          <p:cNvSpPr>
            <a:spLocks noGrp="1"/>
          </p:cNvSpPr>
          <p:nvPr>
            <p:ph type="sldNum" sz="quarter" idx="12"/>
          </p:nvPr>
        </p:nvSpPr>
        <p:spPr/>
        <p:txBody>
          <a:bodyPr/>
          <a:lstStyle/>
          <a:p>
            <a:fld id="{052FD3DB-BB7D-4E5E-BCDD-6B268FD62BC9}" type="slidenum">
              <a:rPr lang="en-US" smtClean="0"/>
              <a:t>‹#›</a:t>
            </a:fld>
            <a:endParaRPr lang="en-US"/>
          </a:p>
        </p:txBody>
      </p:sp>
    </p:spTree>
    <p:extLst>
      <p:ext uri="{BB962C8B-B14F-4D97-AF65-F5344CB8AC3E}">
        <p14:creationId xmlns:p14="http://schemas.microsoft.com/office/powerpoint/2010/main" val="4247018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AE7E4-CA92-41F4-B7EE-C0A35AFA8C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493F9CE-D78E-4D28-ADCA-1B7AC4AA94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858C817-643C-4876-9C25-F297544FCA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76A419-3FD4-4B09-B74E-A01EE5E2F621}"/>
              </a:ext>
            </a:extLst>
          </p:cNvPr>
          <p:cNvSpPr>
            <a:spLocks noGrp="1"/>
          </p:cNvSpPr>
          <p:nvPr>
            <p:ph type="dt" sz="half" idx="10"/>
          </p:nvPr>
        </p:nvSpPr>
        <p:spPr/>
        <p:txBody>
          <a:bodyPr/>
          <a:lstStyle/>
          <a:p>
            <a:fld id="{8985BB7C-AADF-4279-8172-F691F13A1CC6}" type="datetime1">
              <a:rPr lang="en-US" smtClean="0"/>
              <a:t>6/12/2019</a:t>
            </a:fld>
            <a:endParaRPr lang="en-US"/>
          </a:p>
        </p:txBody>
      </p:sp>
      <p:sp>
        <p:nvSpPr>
          <p:cNvPr id="6" name="Footer Placeholder 5">
            <a:extLst>
              <a:ext uri="{FF2B5EF4-FFF2-40B4-BE49-F238E27FC236}">
                <a16:creationId xmlns:a16="http://schemas.microsoft.com/office/drawing/2014/main" id="{EE92F6D7-5837-4C22-8E7A-DFF3C62C9748}"/>
              </a:ext>
            </a:extLst>
          </p:cNvPr>
          <p:cNvSpPr>
            <a:spLocks noGrp="1"/>
          </p:cNvSpPr>
          <p:nvPr>
            <p:ph type="ftr" sz="quarter" idx="11"/>
          </p:nvPr>
        </p:nvSpPr>
        <p:spPr/>
        <p:txBody>
          <a:bodyPr/>
          <a:lstStyle/>
          <a:p>
            <a:r>
              <a:rPr lang="en-US"/>
              <a:t>© 2019 Marilyn Wolf and Dimitrios Serpanos</a:t>
            </a:r>
          </a:p>
        </p:txBody>
      </p:sp>
      <p:sp>
        <p:nvSpPr>
          <p:cNvPr id="7" name="Slide Number Placeholder 6">
            <a:extLst>
              <a:ext uri="{FF2B5EF4-FFF2-40B4-BE49-F238E27FC236}">
                <a16:creationId xmlns:a16="http://schemas.microsoft.com/office/drawing/2014/main" id="{EE4AAD67-7D12-4387-BFF2-719FC6298862}"/>
              </a:ext>
            </a:extLst>
          </p:cNvPr>
          <p:cNvSpPr>
            <a:spLocks noGrp="1"/>
          </p:cNvSpPr>
          <p:nvPr>
            <p:ph type="sldNum" sz="quarter" idx="12"/>
          </p:nvPr>
        </p:nvSpPr>
        <p:spPr/>
        <p:txBody>
          <a:bodyPr/>
          <a:lstStyle/>
          <a:p>
            <a:fld id="{052FD3DB-BB7D-4E5E-BCDD-6B268FD62BC9}" type="slidenum">
              <a:rPr lang="en-US" smtClean="0"/>
              <a:t>‹#›</a:t>
            </a:fld>
            <a:endParaRPr lang="en-US"/>
          </a:p>
        </p:txBody>
      </p:sp>
    </p:spTree>
    <p:extLst>
      <p:ext uri="{BB962C8B-B14F-4D97-AF65-F5344CB8AC3E}">
        <p14:creationId xmlns:p14="http://schemas.microsoft.com/office/powerpoint/2010/main" val="2553839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6D90D0-5F90-4A9D-8CF6-8E44840C95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5E1524-41DD-4441-8232-ADF1B3E0AE2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F091E8-0F7B-4C8C-B76C-C2735D3DE8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E7921F-416F-4AAB-B892-52E0110AA802}" type="datetime1">
              <a:rPr lang="en-US" smtClean="0"/>
              <a:t>6/12/2019</a:t>
            </a:fld>
            <a:endParaRPr lang="en-US"/>
          </a:p>
        </p:txBody>
      </p:sp>
      <p:sp>
        <p:nvSpPr>
          <p:cNvPr id="5" name="Footer Placeholder 4">
            <a:extLst>
              <a:ext uri="{FF2B5EF4-FFF2-40B4-BE49-F238E27FC236}">
                <a16:creationId xmlns:a16="http://schemas.microsoft.com/office/drawing/2014/main" id="{0F07ADB4-3713-43BF-BDE3-5BE174F67D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2019 Marilyn Wolf and Dimitrios Serpanos</a:t>
            </a:r>
          </a:p>
        </p:txBody>
      </p:sp>
      <p:sp>
        <p:nvSpPr>
          <p:cNvPr id="6" name="Slide Number Placeholder 5">
            <a:extLst>
              <a:ext uri="{FF2B5EF4-FFF2-40B4-BE49-F238E27FC236}">
                <a16:creationId xmlns:a16="http://schemas.microsoft.com/office/drawing/2014/main" id="{930FC758-D115-4C52-B43B-09A2903A08E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2FD3DB-BB7D-4E5E-BCDD-6B268FD62BC9}" type="slidenum">
              <a:rPr lang="en-US" smtClean="0"/>
              <a:t>‹#›</a:t>
            </a:fld>
            <a:endParaRPr lang="en-US"/>
          </a:p>
        </p:txBody>
      </p:sp>
    </p:spTree>
    <p:extLst>
      <p:ext uri="{BB962C8B-B14F-4D97-AF65-F5344CB8AC3E}">
        <p14:creationId xmlns:p14="http://schemas.microsoft.com/office/powerpoint/2010/main" val="2196948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D6ED1-4475-4F4E-8AD9-D46751642C5B}"/>
              </a:ext>
            </a:extLst>
          </p:cNvPr>
          <p:cNvSpPr>
            <a:spLocks noGrp="1"/>
          </p:cNvSpPr>
          <p:nvPr>
            <p:ph type="ctrTitle"/>
          </p:nvPr>
        </p:nvSpPr>
        <p:spPr/>
        <p:txBody>
          <a:bodyPr/>
          <a:lstStyle/>
          <a:p>
            <a:r>
              <a:rPr lang="en-US" dirty="0"/>
              <a:t>The Safety and Security Landscape</a:t>
            </a:r>
          </a:p>
        </p:txBody>
      </p:sp>
      <p:sp>
        <p:nvSpPr>
          <p:cNvPr id="3" name="Subtitle 2">
            <a:extLst>
              <a:ext uri="{FF2B5EF4-FFF2-40B4-BE49-F238E27FC236}">
                <a16:creationId xmlns:a16="http://schemas.microsoft.com/office/drawing/2014/main" id="{82B1CD45-DBE1-4C7B-834F-D78C4F544747}"/>
              </a:ext>
            </a:extLst>
          </p:cNvPr>
          <p:cNvSpPr>
            <a:spLocks noGrp="1"/>
          </p:cNvSpPr>
          <p:nvPr>
            <p:ph type="subTitle" idx="1"/>
          </p:nvPr>
        </p:nvSpPr>
        <p:spPr/>
        <p:txBody>
          <a:bodyPr/>
          <a:lstStyle/>
          <a:p>
            <a:r>
              <a:rPr lang="en-US" dirty="0"/>
              <a:t>Marilyn Wolf and </a:t>
            </a:r>
            <a:r>
              <a:rPr lang="en-US" dirty="0" err="1"/>
              <a:t>Dimitrios</a:t>
            </a:r>
            <a:r>
              <a:rPr lang="en-US" dirty="0"/>
              <a:t> </a:t>
            </a:r>
            <a:r>
              <a:rPr lang="en-US" dirty="0" err="1"/>
              <a:t>Serpanos</a:t>
            </a:r>
            <a:endParaRPr lang="en-US" dirty="0"/>
          </a:p>
          <a:p>
            <a:r>
              <a:rPr lang="en-US" dirty="0"/>
              <a:t>Safe and Secure Cyber-Physical Systems and Internet-of-Things Systems</a:t>
            </a:r>
          </a:p>
        </p:txBody>
      </p:sp>
      <p:sp>
        <p:nvSpPr>
          <p:cNvPr id="4" name="Footer Placeholder 3">
            <a:extLst>
              <a:ext uri="{FF2B5EF4-FFF2-40B4-BE49-F238E27FC236}">
                <a16:creationId xmlns:a16="http://schemas.microsoft.com/office/drawing/2014/main" id="{44F523B3-C20D-40C2-805C-E8E716387C65}"/>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13183473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7CA92-9956-47C2-AC94-B83AEA6E98A9}"/>
              </a:ext>
            </a:extLst>
          </p:cNvPr>
          <p:cNvSpPr>
            <a:spLocks noGrp="1"/>
          </p:cNvSpPr>
          <p:nvPr>
            <p:ph type="title"/>
          </p:nvPr>
        </p:nvSpPr>
        <p:spPr/>
        <p:txBody>
          <a:bodyPr/>
          <a:lstStyle/>
          <a:p>
            <a:r>
              <a:rPr lang="en-US" dirty="0"/>
              <a:t>Patch and pray considered harmful</a:t>
            </a:r>
          </a:p>
        </p:txBody>
      </p:sp>
      <p:sp>
        <p:nvSpPr>
          <p:cNvPr id="3" name="Content Placeholder 2">
            <a:extLst>
              <a:ext uri="{FF2B5EF4-FFF2-40B4-BE49-F238E27FC236}">
                <a16:creationId xmlns:a16="http://schemas.microsoft.com/office/drawing/2014/main" id="{55CD0F21-708E-4F21-AC19-B84B9BEC4979}"/>
              </a:ext>
            </a:extLst>
          </p:cNvPr>
          <p:cNvSpPr>
            <a:spLocks noGrp="1"/>
          </p:cNvSpPr>
          <p:nvPr>
            <p:ph idx="1"/>
          </p:nvPr>
        </p:nvSpPr>
        <p:spPr/>
        <p:txBody>
          <a:bodyPr/>
          <a:lstStyle/>
          <a:p>
            <a:r>
              <a:rPr lang="en-US" dirty="0"/>
              <a:t>Information security practices encourage prompt installation of upgrades.</a:t>
            </a:r>
          </a:p>
          <a:p>
            <a:r>
              <a:rPr lang="en-US" dirty="0"/>
              <a:t>Upgrade testing does not take into account effects on physical plant.</a:t>
            </a:r>
          </a:p>
          <a:p>
            <a:r>
              <a:rPr lang="en-US" dirty="0"/>
              <a:t>Operating schedule of physical plant may restrict timing of upgrade application.</a:t>
            </a:r>
          </a:p>
        </p:txBody>
      </p:sp>
      <p:sp>
        <p:nvSpPr>
          <p:cNvPr id="4" name="Footer Placeholder 3">
            <a:extLst>
              <a:ext uri="{FF2B5EF4-FFF2-40B4-BE49-F238E27FC236}">
                <a16:creationId xmlns:a16="http://schemas.microsoft.com/office/drawing/2014/main" id="{A2DB55EA-7DE2-4EFA-880B-12CD37499F1D}"/>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3283363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18338-B86E-4DD9-B231-449128338CBF}"/>
              </a:ext>
            </a:extLst>
          </p:cNvPr>
          <p:cNvSpPr>
            <a:spLocks noGrp="1"/>
          </p:cNvSpPr>
          <p:nvPr>
            <p:ph type="title"/>
          </p:nvPr>
        </p:nvSpPr>
        <p:spPr/>
        <p:txBody>
          <a:bodyPr/>
          <a:lstStyle/>
          <a:p>
            <a:r>
              <a:rPr lang="en-US" dirty="0"/>
              <a:t>Folk wisdom is untrustworthy</a:t>
            </a:r>
          </a:p>
        </p:txBody>
      </p:sp>
      <p:sp>
        <p:nvSpPr>
          <p:cNvPr id="3" name="Content Placeholder 2">
            <a:extLst>
              <a:ext uri="{FF2B5EF4-FFF2-40B4-BE49-F238E27FC236}">
                <a16:creationId xmlns:a16="http://schemas.microsoft.com/office/drawing/2014/main" id="{F531FF89-B541-4928-A078-BB7395D241E5}"/>
              </a:ext>
            </a:extLst>
          </p:cNvPr>
          <p:cNvSpPr>
            <a:spLocks noGrp="1"/>
          </p:cNvSpPr>
          <p:nvPr>
            <p:ph idx="1"/>
          </p:nvPr>
        </p:nvSpPr>
        <p:spPr/>
        <p:txBody>
          <a:bodyPr/>
          <a:lstStyle/>
          <a:p>
            <a:r>
              <a:rPr lang="en-US" dirty="0"/>
              <a:t>Open source software is not more reliable:</a:t>
            </a:r>
          </a:p>
          <a:p>
            <a:pPr lvl="1"/>
            <a:r>
              <a:rPr lang="en-US" dirty="0"/>
              <a:t>Heartbleed security vulnerability affected critical software for several years before being discovered.</a:t>
            </a:r>
          </a:p>
          <a:p>
            <a:r>
              <a:rPr lang="en-US" dirty="0"/>
              <a:t>Air gaps cannot be maintained (Chatham House):</a:t>
            </a:r>
          </a:p>
          <a:p>
            <a:pPr lvl="1"/>
            <a:r>
              <a:rPr lang="en-US" dirty="0"/>
              <a:t>Stuxnet attacks was propagated by portable USB drives.</a:t>
            </a:r>
          </a:p>
          <a:p>
            <a:pPr lvl="1"/>
            <a:r>
              <a:rPr lang="en-US" dirty="0"/>
              <a:t>Some nuclear facilities use virtual private networks.</a:t>
            </a:r>
          </a:p>
          <a:p>
            <a:pPr lvl="1"/>
            <a:r>
              <a:rPr lang="en-US" dirty="0"/>
              <a:t>Some nuclear facilities retain undocumented or forgotten Internet connections left over from maintenance operations.</a:t>
            </a:r>
          </a:p>
          <a:p>
            <a:endParaRPr lang="en-US" dirty="0"/>
          </a:p>
        </p:txBody>
      </p:sp>
      <p:sp>
        <p:nvSpPr>
          <p:cNvPr id="4" name="Footer Placeholder 3">
            <a:extLst>
              <a:ext uri="{FF2B5EF4-FFF2-40B4-BE49-F238E27FC236}">
                <a16:creationId xmlns:a16="http://schemas.microsoft.com/office/drawing/2014/main" id="{C2362C90-9C7D-4C12-9A1F-39E976463E43}"/>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19666432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E3B83-CE17-44A2-8E58-1ED0D2D02FFF}"/>
              </a:ext>
            </a:extLst>
          </p:cNvPr>
          <p:cNvSpPr>
            <a:spLocks noGrp="1"/>
          </p:cNvSpPr>
          <p:nvPr>
            <p:ph type="title"/>
          </p:nvPr>
        </p:nvSpPr>
        <p:spPr/>
        <p:txBody>
          <a:bodyPr/>
          <a:lstStyle/>
          <a:p>
            <a:r>
              <a:rPr lang="en-US" dirty="0"/>
              <a:t>The IT/OT boundary is soft</a:t>
            </a:r>
          </a:p>
        </p:txBody>
      </p:sp>
      <p:sp>
        <p:nvSpPr>
          <p:cNvPr id="3" name="Content Placeholder 2">
            <a:extLst>
              <a:ext uri="{FF2B5EF4-FFF2-40B4-BE49-F238E27FC236}">
                <a16:creationId xmlns:a16="http://schemas.microsoft.com/office/drawing/2014/main" id="{D7319115-5808-419C-895C-FA19CBB25D6F}"/>
              </a:ext>
            </a:extLst>
          </p:cNvPr>
          <p:cNvSpPr>
            <a:spLocks noGrp="1"/>
          </p:cNvSpPr>
          <p:nvPr>
            <p:ph idx="1"/>
          </p:nvPr>
        </p:nvSpPr>
        <p:spPr/>
        <p:txBody>
          <a:bodyPr/>
          <a:lstStyle/>
          <a:p>
            <a:r>
              <a:rPr lang="en-US" dirty="0"/>
              <a:t>Information technology and operational technology are not separate:</a:t>
            </a:r>
          </a:p>
          <a:p>
            <a:pPr lvl="1"/>
            <a:r>
              <a:rPr lang="en-US" dirty="0"/>
              <a:t>Ukraine power grid attack included a denial-of-service attack on call centers to prevent reporting of outages.</a:t>
            </a:r>
          </a:p>
          <a:p>
            <a:pPr lvl="1"/>
            <a:r>
              <a:rPr lang="en-US" dirty="0"/>
              <a:t>IT failures at three U. S. airlines caused service disruptions.</a:t>
            </a:r>
          </a:p>
        </p:txBody>
      </p:sp>
      <p:sp>
        <p:nvSpPr>
          <p:cNvPr id="4" name="Footer Placeholder 3">
            <a:extLst>
              <a:ext uri="{FF2B5EF4-FFF2-40B4-BE49-F238E27FC236}">
                <a16:creationId xmlns:a16="http://schemas.microsoft.com/office/drawing/2014/main" id="{7888F35D-3813-4050-8810-D09AD0437411}"/>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29477236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28A38-7EDA-4339-B155-21FF60B3A1AC}"/>
              </a:ext>
            </a:extLst>
          </p:cNvPr>
          <p:cNvSpPr>
            <a:spLocks noGrp="1"/>
          </p:cNvSpPr>
          <p:nvPr>
            <p:ph type="title"/>
          </p:nvPr>
        </p:nvSpPr>
        <p:spPr/>
        <p:txBody>
          <a:bodyPr/>
          <a:lstStyle/>
          <a:p>
            <a:r>
              <a:rPr lang="en-US" dirty="0"/>
              <a:t>Design processes cannot be trusted</a:t>
            </a:r>
          </a:p>
        </p:txBody>
      </p:sp>
      <p:sp>
        <p:nvSpPr>
          <p:cNvPr id="3" name="Content Placeholder 2">
            <a:extLst>
              <a:ext uri="{FF2B5EF4-FFF2-40B4-BE49-F238E27FC236}">
                <a16:creationId xmlns:a16="http://schemas.microsoft.com/office/drawing/2014/main" id="{7EA23262-28FE-435C-9C0E-5544A77873B8}"/>
              </a:ext>
            </a:extLst>
          </p:cNvPr>
          <p:cNvSpPr>
            <a:spLocks noGrp="1"/>
          </p:cNvSpPr>
          <p:nvPr>
            <p:ph idx="1"/>
          </p:nvPr>
        </p:nvSpPr>
        <p:spPr/>
        <p:txBody>
          <a:bodyPr/>
          <a:lstStyle/>
          <a:p>
            <a:r>
              <a:rPr lang="en-US" dirty="0" err="1"/>
              <a:t>Dieselgate</a:t>
            </a:r>
            <a:r>
              <a:rPr lang="en-US" dirty="0"/>
              <a:t>:</a:t>
            </a:r>
          </a:p>
          <a:p>
            <a:pPr lvl="1"/>
            <a:r>
              <a:rPr lang="en-US" dirty="0"/>
              <a:t>Senior executives ordered design changes to subvert emissions testing.</a:t>
            </a:r>
          </a:p>
          <a:p>
            <a:pPr lvl="1"/>
            <a:r>
              <a:rPr lang="en-US" dirty="0"/>
              <a:t>Management decisions resulted in violations of laws in several countries.</a:t>
            </a:r>
          </a:p>
        </p:txBody>
      </p:sp>
      <p:sp>
        <p:nvSpPr>
          <p:cNvPr id="4" name="Footer Placeholder 3">
            <a:extLst>
              <a:ext uri="{FF2B5EF4-FFF2-40B4-BE49-F238E27FC236}">
                <a16:creationId xmlns:a16="http://schemas.microsoft.com/office/drawing/2014/main" id="{0D4F084B-5B1D-4173-AA50-AA09F22BD6BF}"/>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19756929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AD493-D603-43E3-82D7-437FE605F697}"/>
              </a:ext>
            </a:extLst>
          </p:cNvPr>
          <p:cNvSpPr>
            <a:spLocks noGrp="1"/>
          </p:cNvSpPr>
          <p:nvPr>
            <p:ph type="title"/>
          </p:nvPr>
        </p:nvSpPr>
        <p:spPr/>
        <p:txBody>
          <a:bodyPr/>
          <a:lstStyle/>
          <a:p>
            <a:r>
              <a:rPr lang="en-US" dirty="0"/>
              <a:t>V model is inadequate</a:t>
            </a:r>
          </a:p>
        </p:txBody>
      </p:sp>
      <p:sp>
        <p:nvSpPr>
          <p:cNvPr id="3" name="Content Placeholder 2">
            <a:extLst>
              <a:ext uri="{FF2B5EF4-FFF2-40B4-BE49-F238E27FC236}">
                <a16:creationId xmlns:a16="http://schemas.microsoft.com/office/drawing/2014/main" id="{D280C470-CAAC-4F60-AEF5-C3F1689CF5BD}"/>
              </a:ext>
            </a:extLst>
          </p:cNvPr>
          <p:cNvSpPr>
            <a:spLocks noGrp="1"/>
          </p:cNvSpPr>
          <p:nvPr>
            <p:ph idx="1"/>
          </p:nvPr>
        </p:nvSpPr>
        <p:spPr/>
        <p:txBody>
          <a:bodyPr/>
          <a:lstStyle/>
          <a:p>
            <a:r>
              <a:rPr lang="en-US" dirty="0"/>
              <a:t>ISO 26262 uses V model for development:</a:t>
            </a:r>
          </a:p>
          <a:p>
            <a:pPr lvl="1"/>
            <a:r>
              <a:rPr lang="en-US" dirty="0"/>
              <a:t>Top-down design.</a:t>
            </a:r>
          </a:p>
          <a:p>
            <a:pPr lvl="1"/>
            <a:r>
              <a:rPr lang="en-US" dirty="0"/>
              <a:t>Bottom-up verification.</a:t>
            </a:r>
          </a:p>
          <a:p>
            <a:r>
              <a:rPr lang="en-US" dirty="0"/>
              <a:t>Internet-enabled systems are exposed to a changing threat environment.</a:t>
            </a:r>
          </a:p>
          <a:p>
            <a:pPr lvl="1"/>
            <a:r>
              <a:rPr lang="en-US" dirty="0"/>
              <a:t>Requirements for security change even after deployment.</a:t>
            </a:r>
          </a:p>
          <a:p>
            <a:pPr lvl="1"/>
            <a:r>
              <a:rPr lang="en-US" dirty="0"/>
              <a:t>System requirements are a moving target.</a:t>
            </a:r>
          </a:p>
        </p:txBody>
      </p:sp>
      <p:sp>
        <p:nvSpPr>
          <p:cNvPr id="4" name="Footer Placeholder 3">
            <a:extLst>
              <a:ext uri="{FF2B5EF4-FFF2-40B4-BE49-F238E27FC236}">
                <a16:creationId xmlns:a16="http://schemas.microsoft.com/office/drawing/2014/main" id="{DD286DF1-62AE-4327-A67F-8A8AB5731070}"/>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2337815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B931E-1D35-4184-B7B6-7932E1454946}"/>
              </a:ext>
            </a:extLst>
          </p:cNvPr>
          <p:cNvSpPr>
            <a:spLocks noGrp="1"/>
          </p:cNvSpPr>
          <p:nvPr>
            <p:ph type="title"/>
          </p:nvPr>
        </p:nvSpPr>
        <p:spPr/>
        <p:txBody>
          <a:bodyPr/>
          <a:lstStyle/>
          <a:p>
            <a:r>
              <a:rPr lang="en-US" dirty="0"/>
              <a:t>Privacy is a critical requirement</a:t>
            </a:r>
          </a:p>
        </p:txBody>
      </p:sp>
      <p:sp>
        <p:nvSpPr>
          <p:cNvPr id="3" name="Content Placeholder 2">
            <a:extLst>
              <a:ext uri="{FF2B5EF4-FFF2-40B4-BE49-F238E27FC236}">
                <a16:creationId xmlns:a16="http://schemas.microsoft.com/office/drawing/2014/main" id="{5FE6F4CC-5FB4-4AA2-B9EB-6B07F7D219EC}"/>
              </a:ext>
            </a:extLst>
          </p:cNvPr>
          <p:cNvSpPr>
            <a:spLocks noGrp="1"/>
          </p:cNvSpPr>
          <p:nvPr>
            <p:ph idx="1"/>
          </p:nvPr>
        </p:nvSpPr>
        <p:spPr/>
        <p:txBody>
          <a:bodyPr/>
          <a:lstStyle/>
          <a:p>
            <a:r>
              <a:rPr lang="en-US" dirty="0"/>
              <a:t>Operational behavior may expose user characteristics and intent.</a:t>
            </a:r>
          </a:p>
          <a:p>
            <a:pPr lvl="1"/>
            <a:r>
              <a:rPr lang="en-US" dirty="0"/>
              <a:t>Car position and routes.</a:t>
            </a:r>
          </a:p>
          <a:p>
            <a:pPr lvl="1"/>
            <a:r>
              <a:rPr lang="en-US" dirty="0"/>
              <a:t>Medical information.</a:t>
            </a:r>
          </a:p>
          <a:p>
            <a:r>
              <a:rPr lang="en-US" dirty="0"/>
              <a:t>Non-functional characteristics may need to be protected:</a:t>
            </a:r>
          </a:p>
          <a:p>
            <a:pPr lvl="1"/>
            <a:r>
              <a:rPr lang="en-US" dirty="0"/>
              <a:t>Timing.</a:t>
            </a:r>
          </a:p>
          <a:p>
            <a:pPr lvl="1"/>
            <a:r>
              <a:rPr lang="en-US" dirty="0"/>
              <a:t>Power consumption.</a:t>
            </a:r>
          </a:p>
          <a:p>
            <a:r>
              <a:rPr lang="en-US" dirty="0"/>
              <a:t>Trade secrets are a form of </a:t>
            </a:r>
            <a:r>
              <a:rPr lang="en-US"/>
              <a:t>private information.</a:t>
            </a:r>
          </a:p>
        </p:txBody>
      </p:sp>
      <p:sp>
        <p:nvSpPr>
          <p:cNvPr id="4" name="Footer Placeholder 3">
            <a:extLst>
              <a:ext uri="{FF2B5EF4-FFF2-40B4-BE49-F238E27FC236}">
                <a16:creationId xmlns:a16="http://schemas.microsoft.com/office/drawing/2014/main" id="{ED0458A7-F082-4A47-985E-CD8D6DF32CDF}"/>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2831512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DF871-B4DA-4A8D-B9F0-C52CB97F383B}"/>
              </a:ext>
            </a:extLst>
          </p:cNvPr>
          <p:cNvSpPr>
            <a:spLocks noGrp="1"/>
          </p:cNvSpPr>
          <p:nvPr>
            <p:ph type="title"/>
          </p:nvPr>
        </p:nvSpPr>
        <p:spPr/>
        <p:txBody>
          <a:bodyPr/>
          <a:lstStyle/>
          <a:p>
            <a:r>
              <a:rPr lang="en-US" dirty="0"/>
              <a:t>Safety and security</a:t>
            </a:r>
          </a:p>
        </p:txBody>
      </p:sp>
      <p:sp>
        <p:nvSpPr>
          <p:cNvPr id="3" name="Content Placeholder 2">
            <a:extLst>
              <a:ext uri="{FF2B5EF4-FFF2-40B4-BE49-F238E27FC236}">
                <a16:creationId xmlns:a16="http://schemas.microsoft.com/office/drawing/2014/main" id="{21C7834F-BD2B-4F3A-A3D7-F2A986ADB0C6}"/>
              </a:ext>
            </a:extLst>
          </p:cNvPr>
          <p:cNvSpPr>
            <a:spLocks noGrp="1"/>
          </p:cNvSpPr>
          <p:nvPr>
            <p:ph idx="1"/>
          </p:nvPr>
        </p:nvSpPr>
        <p:spPr/>
        <p:txBody>
          <a:bodyPr/>
          <a:lstStyle/>
          <a:p>
            <a:r>
              <a:rPr lang="en-US" dirty="0"/>
              <a:t>We can no longer treat safety and security as separate disciplines.</a:t>
            </a:r>
          </a:p>
          <a:p>
            <a:r>
              <a:rPr lang="en-US" dirty="0"/>
              <a:t>Combination of real-time embedded systems and physical plants intertwines safety and security.</a:t>
            </a:r>
          </a:p>
          <a:p>
            <a:pPr lvl="1"/>
            <a:r>
              <a:rPr lang="en-US" dirty="0"/>
              <a:t>Cyber-physical systems (CPS).</a:t>
            </a:r>
          </a:p>
          <a:p>
            <a:pPr lvl="1"/>
            <a:r>
              <a:rPr lang="en-US" dirty="0"/>
              <a:t>Internet-of-Things systems (IoT).</a:t>
            </a:r>
          </a:p>
        </p:txBody>
      </p:sp>
      <p:sp>
        <p:nvSpPr>
          <p:cNvPr id="4" name="Footer Placeholder 3">
            <a:extLst>
              <a:ext uri="{FF2B5EF4-FFF2-40B4-BE49-F238E27FC236}">
                <a16:creationId xmlns:a16="http://schemas.microsoft.com/office/drawing/2014/main" id="{7620A020-E2AC-4F82-98B4-4E3156EAE31B}"/>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1375042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28487B0-15F8-4393-954E-2A667A235C32}"/>
              </a:ext>
            </a:extLst>
          </p:cNvPr>
          <p:cNvSpPr>
            <a:spLocks noGrp="1"/>
          </p:cNvSpPr>
          <p:nvPr>
            <p:ph type="title"/>
          </p:nvPr>
        </p:nvSpPr>
        <p:spPr/>
        <p:txBody>
          <a:bodyPr/>
          <a:lstStyle/>
          <a:p>
            <a:r>
              <a:rPr lang="en-US" dirty="0"/>
              <a:t>Traditional definitions</a:t>
            </a:r>
          </a:p>
        </p:txBody>
      </p:sp>
      <p:sp>
        <p:nvSpPr>
          <p:cNvPr id="6" name="Content Placeholder 5">
            <a:extLst>
              <a:ext uri="{FF2B5EF4-FFF2-40B4-BE49-F238E27FC236}">
                <a16:creationId xmlns:a16="http://schemas.microsoft.com/office/drawing/2014/main" id="{CAA81D3D-7737-4F13-98AC-2320964F0D79}"/>
              </a:ext>
            </a:extLst>
          </p:cNvPr>
          <p:cNvSpPr>
            <a:spLocks noGrp="1"/>
          </p:cNvSpPr>
          <p:nvPr>
            <p:ph sz="half" idx="1"/>
          </p:nvPr>
        </p:nvSpPr>
        <p:spPr/>
        <p:txBody>
          <a:bodyPr/>
          <a:lstStyle/>
          <a:p>
            <a:r>
              <a:rPr lang="en-US" dirty="0"/>
              <a:t>Physical</a:t>
            </a:r>
            <a:r>
              <a:rPr lang="en-US" b="1" dirty="0"/>
              <a:t> </a:t>
            </a:r>
            <a:r>
              <a:rPr lang="en-US" dirty="0"/>
              <a:t>safety is the result of the absence or minimization of hazards that may harm life or property.</a:t>
            </a:r>
          </a:p>
          <a:p>
            <a:endParaRPr lang="en-US" dirty="0"/>
          </a:p>
        </p:txBody>
      </p:sp>
      <p:sp>
        <p:nvSpPr>
          <p:cNvPr id="7" name="Content Placeholder 6">
            <a:extLst>
              <a:ext uri="{FF2B5EF4-FFF2-40B4-BE49-F238E27FC236}">
                <a16:creationId xmlns:a16="http://schemas.microsoft.com/office/drawing/2014/main" id="{1D16B8E7-4598-44B5-BC60-A5D2EAD2B906}"/>
              </a:ext>
            </a:extLst>
          </p:cNvPr>
          <p:cNvSpPr>
            <a:spLocks noGrp="1"/>
          </p:cNvSpPr>
          <p:nvPr>
            <p:ph sz="half" idx="2"/>
          </p:nvPr>
        </p:nvSpPr>
        <p:spPr/>
        <p:txBody>
          <a:bodyPr/>
          <a:lstStyle/>
          <a:p>
            <a:r>
              <a:rPr lang="en-US" dirty="0"/>
              <a:t>Security prevents attackers from achieving objectives through unauthorized access or unauthorized use of computers and networks (Howard).</a:t>
            </a:r>
          </a:p>
        </p:txBody>
      </p:sp>
      <p:sp>
        <p:nvSpPr>
          <p:cNvPr id="4" name="Footer Placeholder 3">
            <a:extLst>
              <a:ext uri="{FF2B5EF4-FFF2-40B4-BE49-F238E27FC236}">
                <a16:creationId xmlns:a16="http://schemas.microsoft.com/office/drawing/2014/main" id="{9DCF69B0-C849-42FA-8DA4-B4B873EC3648}"/>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1548183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51D76-8CB3-47E8-BE53-DE703F2AFD80}"/>
              </a:ext>
            </a:extLst>
          </p:cNvPr>
          <p:cNvSpPr>
            <a:spLocks noGrp="1"/>
          </p:cNvSpPr>
          <p:nvPr>
            <p:ph type="title"/>
          </p:nvPr>
        </p:nvSpPr>
        <p:spPr/>
        <p:txBody>
          <a:bodyPr/>
          <a:lstStyle/>
          <a:p>
            <a:r>
              <a:rPr lang="en-US" dirty="0"/>
              <a:t>Safety and security interactions</a:t>
            </a:r>
          </a:p>
        </p:txBody>
      </p:sp>
      <p:sp>
        <p:nvSpPr>
          <p:cNvPr id="3" name="Content Placeholder 2">
            <a:extLst>
              <a:ext uri="{FF2B5EF4-FFF2-40B4-BE49-F238E27FC236}">
                <a16:creationId xmlns:a16="http://schemas.microsoft.com/office/drawing/2014/main" id="{AD9E0AB4-1062-4066-B84A-08CE9E9CC0AC}"/>
              </a:ext>
            </a:extLst>
          </p:cNvPr>
          <p:cNvSpPr>
            <a:spLocks noGrp="1"/>
          </p:cNvSpPr>
          <p:nvPr>
            <p:ph sz="half" idx="1"/>
          </p:nvPr>
        </p:nvSpPr>
        <p:spPr/>
        <p:txBody>
          <a:bodyPr/>
          <a:lstStyle/>
          <a:p>
            <a:r>
              <a:rPr lang="en-US" dirty="0"/>
              <a:t>Safety practices run counter to security updates.</a:t>
            </a:r>
          </a:p>
          <a:p>
            <a:pPr lvl="1"/>
            <a:r>
              <a:rPr lang="en-US" dirty="0"/>
              <a:t>Physical systems cannot be arbitrarily stopped.</a:t>
            </a:r>
          </a:p>
          <a:p>
            <a:pPr lvl="1"/>
            <a:r>
              <a:rPr lang="en-US" dirty="0"/>
              <a:t>Stopping and restarting may impose significant costs.</a:t>
            </a:r>
          </a:p>
        </p:txBody>
      </p:sp>
      <p:sp>
        <p:nvSpPr>
          <p:cNvPr id="4" name="Content Placeholder 3">
            <a:extLst>
              <a:ext uri="{FF2B5EF4-FFF2-40B4-BE49-F238E27FC236}">
                <a16:creationId xmlns:a16="http://schemas.microsoft.com/office/drawing/2014/main" id="{4BFF48EA-D57C-4431-8102-C3FAAF4E339F}"/>
              </a:ext>
            </a:extLst>
          </p:cNvPr>
          <p:cNvSpPr>
            <a:spLocks noGrp="1"/>
          </p:cNvSpPr>
          <p:nvPr>
            <p:ph sz="half" idx="2"/>
          </p:nvPr>
        </p:nvSpPr>
        <p:spPr/>
        <p:txBody>
          <a:bodyPr/>
          <a:lstStyle/>
          <a:p>
            <a:r>
              <a:rPr lang="en-US" dirty="0"/>
              <a:t>Security practices run counter to safety practices.</a:t>
            </a:r>
          </a:p>
          <a:p>
            <a:pPr lvl="1"/>
            <a:r>
              <a:rPr lang="en-US" dirty="0"/>
              <a:t>Security provides a changing threat surface.</a:t>
            </a:r>
          </a:p>
          <a:p>
            <a:pPr lvl="1"/>
            <a:r>
              <a:rPr lang="en-US" dirty="0"/>
              <a:t>Design requirements change as threats evolve.</a:t>
            </a:r>
          </a:p>
        </p:txBody>
      </p:sp>
      <p:sp>
        <p:nvSpPr>
          <p:cNvPr id="5" name="Footer Placeholder 4">
            <a:extLst>
              <a:ext uri="{FF2B5EF4-FFF2-40B4-BE49-F238E27FC236}">
                <a16:creationId xmlns:a16="http://schemas.microsoft.com/office/drawing/2014/main" id="{79FECA23-0B59-4AB4-A34B-3CA392531CDF}"/>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1292387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38631-97DE-4291-BBF6-9DBD6A1E5FCF}"/>
              </a:ext>
            </a:extLst>
          </p:cNvPr>
          <p:cNvSpPr>
            <a:spLocks noGrp="1"/>
          </p:cNvSpPr>
          <p:nvPr>
            <p:ph type="title"/>
          </p:nvPr>
        </p:nvSpPr>
        <p:spPr/>
        <p:txBody>
          <a:bodyPr/>
          <a:lstStyle/>
          <a:p>
            <a:r>
              <a:rPr lang="en-US" dirty="0"/>
              <a:t>Themes</a:t>
            </a:r>
          </a:p>
        </p:txBody>
      </p:sp>
      <p:sp>
        <p:nvSpPr>
          <p:cNvPr id="3" name="Content Placeholder 2">
            <a:extLst>
              <a:ext uri="{FF2B5EF4-FFF2-40B4-BE49-F238E27FC236}">
                <a16:creationId xmlns:a16="http://schemas.microsoft.com/office/drawing/2014/main" id="{0B53A0F4-F7C2-48CE-AD16-4E99C7E5FF43}"/>
              </a:ext>
            </a:extLst>
          </p:cNvPr>
          <p:cNvSpPr>
            <a:spLocks noGrp="1"/>
          </p:cNvSpPr>
          <p:nvPr>
            <p:ph sz="half" idx="1"/>
          </p:nvPr>
        </p:nvSpPr>
        <p:spPr/>
        <p:txBody>
          <a:bodyPr>
            <a:normAutofit fontScale="85000" lnSpcReduction="20000"/>
          </a:bodyPr>
          <a:lstStyle/>
          <a:p>
            <a:pPr lvl="0"/>
            <a:r>
              <a:rPr lang="en-US" dirty="0"/>
              <a:t>Safety and security are inseparable in CPS and IoT systems.</a:t>
            </a:r>
          </a:p>
          <a:p>
            <a:pPr lvl="0"/>
            <a:r>
              <a:rPr lang="en-US" dirty="0"/>
              <a:t>Neither safety nor security disciplines offer all the answers.</a:t>
            </a:r>
          </a:p>
          <a:p>
            <a:pPr lvl="0"/>
            <a:r>
              <a:rPr lang="en-US" dirty="0"/>
              <a:t>Safety and security vary in their use of short-term </a:t>
            </a:r>
            <a:r>
              <a:rPr lang="en-US" i="1" dirty="0"/>
              <a:t>vs</a:t>
            </a:r>
            <a:r>
              <a:rPr lang="en-US" dirty="0"/>
              <a:t>. long-term approaches and in the use of prevention </a:t>
            </a:r>
            <a:r>
              <a:rPr lang="en-US" i="1" dirty="0"/>
              <a:t>vs</a:t>
            </a:r>
            <a:r>
              <a:rPr lang="en-US" dirty="0"/>
              <a:t>. remediation.  The new field of safe and secure systems should operate at all time scales and from the earliest stages of design to updates.</a:t>
            </a:r>
          </a:p>
          <a:p>
            <a:endParaRPr lang="en-US" dirty="0"/>
          </a:p>
        </p:txBody>
      </p:sp>
      <p:sp>
        <p:nvSpPr>
          <p:cNvPr id="4" name="Content Placeholder 3">
            <a:extLst>
              <a:ext uri="{FF2B5EF4-FFF2-40B4-BE49-F238E27FC236}">
                <a16:creationId xmlns:a16="http://schemas.microsoft.com/office/drawing/2014/main" id="{158DD8C7-FB86-4AAE-9C83-9A265115B959}"/>
              </a:ext>
            </a:extLst>
          </p:cNvPr>
          <p:cNvSpPr>
            <a:spLocks noGrp="1"/>
          </p:cNvSpPr>
          <p:nvPr>
            <p:ph sz="half" idx="2"/>
          </p:nvPr>
        </p:nvSpPr>
        <p:spPr/>
        <p:txBody>
          <a:bodyPr>
            <a:normAutofit fontScale="85000" lnSpcReduction="20000"/>
          </a:bodyPr>
          <a:lstStyle/>
          <a:p>
            <a:pPr lvl="0"/>
            <a:r>
              <a:rPr lang="en-US" dirty="0"/>
              <a:t>System designers must accept the fact that there is no end to design process due to evolving Internet threats. Systems must be designed to be adaptable to counter evolving threats.</a:t>
            </a:r>
          </a:p>
          <a:p>
            <a:pPr lvl="0"/>
            <a:r>
              <a:rPr lang="en-US" dirty="0"/>
              <a:t>Suites of standardized design templates help to reduce design risks.</a:t>
            </a:r>
          </a:p>
          <a:p>
            <a:pPr lvl="0"/>
            <a:r>
              <a:rPr lang="en-US" dirty="0"/>
              <a:t>Modern systems must combine design time analysis and architected </a:t>
            </a:r>
            <a:r>
              <a:rPr lang="en-US" dirty="0" err="1"/>
              <a:t>safety+security</a:t>
            </a:r>
            <a:r>
              <a:rPr lang="en-US" dirty="0"/>
              <a:t> features along with run-time monitoring.</a:t>
            </a:r>
          </a:p>
          <a:p>
            <a:pPr lvl="0"/>
            <a:r>
              <a:rPr lang="en-US" dirty="0"/>
              <a:t>Safety and security should be assessed in part by probabilistic assertions of the health of the system.</a:t>
            </a:r>
          </a:p>
        </p:txBody>
      </p:sp>
      <p:sp>
        <p:nvSpPr>
          <p:cNvPr id="5" name="Footer Placeholder 4">
            <a:extLst>
              <a:ext uri="{FF2B5EF4-FFF2-40B4-BE49-F238E27FC236}">
                <a16:creationId xmlns:a16="http://schemas.microsoft.com/office/drawing/2014/main" id="{CDF58FB2-9210-40FA-A534-CA4A0EF3700E}"/>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3363022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D8164-1CC6-42CF-A3DB-FD0B0B5AD4D4}"/>
              </a:ext>
            </a:extLst>
          </p:cNvPr>
          <p:cNvSpPr>
            <a:spLocks noGrp="1"/>
          </p:cNvSpPr>
          <p:nvPr>
            <p:ph type="title"/>
          </p:nvPr>
        </p:nvSpPr>
        <p:spPr/>
        <p:txBody>
          <a:bodyPr/>
          <a:lstStyle/>
          <a:p>
            <a:r>
              <a:rPr lang="en-US" dirty="0"/>
              <a:t>Example threats</a:t>
            </a:r>
          </a:p>
        </p:txBody>
      </p:sp>
      <p:sp>
        <p:nvSpPr>
          <p:cNvPr id="6" name="Content Placeholder 5">
            <a:extLst>
              <a:ext uri="{FF2B5EF4-FFF2-40B4-BE49-F238E27FC236}">
                <a16:creationId xmlns:a16="http://schemas.microsoft.com/office/drawing/2014/main" id="{D85F27CA-C56D-42C2-955D-CFA0615E4B01}"/>
              </a:ext>
            </a:extLst>
          </p:cNvPr>
          <p:cNvSpPr>
            <a:spLocks noGrp="1"/>
          </p:cNvSpPr>
          <p:nvPr>
            <p:ph idx="1"/>
          </p:nvPr>
        </p:nvSpPr>
        <p:spPr/>
        <p:txBody>
          <a:bodyPr>
            <a:normAutofit fontScale="92500" lnSpcReduction="10000"/>
          </a:bodyPr>
          <a:lstStyle/>
          <a:p>
            <a:pPr lvl="0"/>
            <a:r>
              <a:rPr lang="en-US" dirty="0"/>
              <a:t>An Airbus A400M crashed after takeoff at Sevilla Airport in Spain. Later analysis determined that the aircraft’s engine control software had been incorrectly installed during its final assembly. That improper installation led to engine failure [Keo15].</a:t>
            </a:r>
          </a:p>
          <a:p>
            <a:pPr lvl="0"/>
            <a:r>
              <a:rPr lang="en-US" dirty="0"/>
              <a:t>Analysis of the design of Toyota automobiles [Koo14] identified failures to apply well-known engineering techniques in several areas, including protection from cosmic ray-induced data errors and application of software engineering principles.</a:t>
            </a:r>
          </a:p>
          <a:p>
            <a:pPr lvl="0"/>
            <a:r>
              <a:rPr lang="en-US" dirty="0" err="1"/>
              <a:t>Dieselgate</a:t>
            </a:r>
            <a:r>
              <a:rPr lang="en-US" dirty="0"/>
              <a:t> [Dav15] was the result of a decision by Volkswagen management to design software in many of their diesel vehicles to provide inaccurate testing data that incorrectly gave the appearance of satisfying emissions regulations in several companies.</a:t>
            </a:r>
          </a:p>
          <a:p>
            <a:pPr marL="0" indent="0">
              <a:buNone/>
            </a:pPr>
            <a:endParaRPr lang="en-US" dirty="0"/>
          </a:p>
        </p:txBody>
      </p:sp>
      <p:sp>
        <p:nvSpPr>
          <p:cNvPr id="5" name="Footer Placeholder 4">
            <a:extLst>
              <a:ext uri="{FF2B5EF4-FFF2-40B4-BE49-F238E27FC236}">
                <a16:creationId xmlns:a16="http://schemas.microsoft.com/office/drawing/2014/main" id="{4F7CC647-1275-4833-8ED1-760CE11D20D9}"/>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20866922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A1717-AFFB-4040-9758-877477152978}"/>
              </a:ext>
            </a:extLst>
          </p:cNvPr>
          <p:cNvSpPr>
            <a:spLocks noGrp="1"/>
          </p:cNvSpPr>
          <p:nvPr>
            <p:ph type="title"/>
          </p:nvPr>
        </p:nvSpPr>
        <p:spPr/>
        <p:txBody>
          <a:bodyPr/>
          <a:lstStyle/>
          <a:p>
            <a:r>
              <a:rPr lang="en-US" dirty="0"/>
              <a:t>Cyber-physical systems are shockingly easy to attack</a:t>
            </a:r>
          </a:p>
        </p:txBody>
      </p:sp>
      <p:sp>
        <p:nvSpPr>
          <p:cNvPr id="3" name="Content Placeholder 2">
            <a:extLst>
              <a:ext uri="{FF2B5EF4-FFF2-40B4-BE49-F238E27FC236}">
                <a16:creationId xmlns:a16="http://schemas.microsoft.com/office/drawing/2014/main" id="{05D03A88-A889-4FDC-A78A-D3FF21F0FA22}"/>
              </a:ext>
            </a:extLst>
          </p:cNvPr>
          <p:cNvSpPr>
            <a:spLocks noGrp="1"/>
          </p:cNvSpPr>
          <p:nvPr>
            <p:ph idx="1"/>
          </p:nvPr>
        </p:nvSpPr>
        <p:spPr/>
        <p:txBody>
          <a:bodyPr/>
          <a:lstStyle/>
          <a:p>
            <a:r>
              <a:rPr lang="en-US" dirty="0"/>
              <a:t>Examples:</a:t>
            </a:r>
          </a:p>
          <a:p>
            <a:pPr lvl="1"/>
            <a:r>
              <a:rPr lang="en-US" dirty="0"/>
              <a:t>Tire pressure monitoring system (TPMS) provides access to car electronic control units.</a:t>
            </a:r>
          </a:p>
          <a:p>
            <a:pPr lvl="1"/>
            <a:r>
              <a:rPr lang="en-US" dirty="0" err="1"/>
              <a:t>Checkoway</a:t>
            </a:r>
            <a:r>
              <a:rPr lang="en-US" dirty="0"/>
              <a:t> </a:t>
            </a:r>
            <a:r>
              <a:rPr lang="en-US" i="1" dirty="0"/>
              <a:t>et al.</a:t>
            </a:r>
            <a:r>
              <a:rPr lang="en-US" dirty="0"/>
              <a:t> identified car vulnerabilities including CD player, OBD-II port, telematics, Bluetooth.</a:t>
            </a:r>
          </a:p>
        </p:txBody>
      </p:sp>
      <p:sp>
        <p:nvSpPr>
          <p:cNvPr id="4" name="Footer Placeholder 3">
            <a:extLst>
              <a:ext uri="{FF2B5EF4-FFF2-40B4-BE49-F238E27FC236}">
                <a16:creationId xmlns:a16="http://schemas.microsoft.com/office/drawing/2014/main" id="{3E027399-AE3F-410F-B118-78D70B71CE69}"/>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39705437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CB1EA-C21B-4A43-9088-44A897F31C41}"/>
              </a:ext>
            </a:extLst>
          </p:cNvPr>
          <p:cNvSpPr>
            <a:spLocks noGrp="1"/>
          </p:cNvSpPr>
          <p:nvPr>
            <p:ph type="title"/>
          </p:nvPr>
        </p:nvSpPr>
        <p:spPr/>
        <p:txBody>
          <a:bodyPr/>
          <a:lstStyle/>
          <a:p>
            <a:r>
              <a:rPr lang="en-US" dirty="0"/>
              <a:t>Cyber-physical systems can kill people</a:t>
            </a:r>
          </a:p>
        </p:txBody>
      </p:sp>
      <p:sp>
        <p:nvSpPr>
          <p:cNvPr id="3" name="Content Placeholder 2">
            <a:extLst>
              <a:ext uri="{FF2B5EF4-FFF2-40B4-BE49-F238E27FC236}">
                <a16:creationId xmlns:a16="http://schemas.microsoft.com/office/drawing/2014/main" id="{117B9500-0FB6-4CDB-B475-BC1B3A226E94}"/>
              </a:ext>
            </a:extLst>
          </p:cNvPr>
          <p:cNvSpPr>
            <a:spLocks noGrp="1"/>
          </p:cNvSpPr>
          <p:nvPr>
            <p:ph idx="1"/>
          </p:nvPr>
        </p:nvSpPr>
        <p:spPr/>
        <p:txBody>
          <a:bodyPr/>
          <a:lstStyle/>
          <a:p>
            <a:r>
              <a:rPr lang="en-US" dirty="0"/>
              <a:t>Leveson and Turner analyzed Therac-25 radiation device accidents.</a:t>
            </a:r>
          </a:p>
          <a:p>
            <a:pPr lvl="1"/>
            <a:r>
              <a:rPr lang="en-US" dirty="0"/>
              <a:t>Multiple radiation overdoses, some fatal.</a:t>
            </a:r>
          </a:p>
          <a:p>
            <a:pPr lvl="1"/>
            <a:r>
              <a:rPr lang="en-US" dirty="0"/>
              <a:t>Multiple contributing factors include lack of procedures to report incidents, overconfidence in software, poor software engineering, unrealistic risk assessments.</a:t>
            </a:r>
          </a:p>
          <a:p>
            <a:r>
              <a:rPr lang="en-US" dirty="0" err="1"/>
              <a:t>HatMan</a:t>
            </a:r>
            <a:r>
              <a:rPr lang="en-US" dirty="0"/>
              <a:t> attack targets </a:t>
            </a:r>
            <a:r>
              <a:rPr lang="en-US" dirty="0" err="1"/>
              <a:t>Triconex</a:t>
            </a:r>
            <a:r>
              <a:rPr lang="en-US" dirty="0"/>
              <a:t> safety controllers.</a:t>
            </a:r>
          </a:p>
          <a:p>
            <a:pPr lvl="1"/>
            <a:r>
              <a:rPr lang="en-US" dirty="0"/>
              <a:t>Allows read/modify memory, executing arbitrary code.</a:t>
            </a:r>
          </a:p>
        </p:txBody>
      </p:sp>
      <p:sp>
        <p:nvSpPr>
          <p:cNvPr id="4" name="Footer Placeholder 3">
            <a:extLst>
              <a:ext uri="{FF2B5EF4-FFF2-40B4-BE49-F238E27FC236}">
                <a16:creationId xmlns:a16="http://schemas.microsoft.com/office/drawing/2014/main" id="{255FA277-D7A8-4E7E-97FA-B42A351EB11F}"/>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2267935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BFCD5-34D8-41BA-8C6C-A8053E2C6318}"/>
              </a:ext>
            </a:extLst>
          </p:cNvPr>
          <p:cNvSpPr>
            <a:spLocks noGrp="1"/>
          </p:cNvSpPr>
          <p:nvPr>
            <p:ph type="title"/>
          </p:nvPr>
        </p:nvSpPr>
        <p:spPr/>
        <p:txBody>
          <a:bodyPr/>
          <a:lstStyle/>
          <a:p>
            <a:r>
              <a:rPr lang="en-US" dirty="0"/>
              <a:t>Cyber-physical system disruptions require extensive and lengthy repairs</a:t>
            </a:r>
          </a:p>
        </p:txBody>
      </p:sp>
      <p:sp>
        <p:nvSpPr>
          <p:cNvPr id="3" name="Content Placeholder 2">
            <a:extLst>
              <a:ext uri="{FF2B5EF4-FFF2-40B4-BE49-F238E27FC236}">
                <a16:creationId xmlns:a16="http://schemas.microsoft.com/office/drawing/2014/main" id="{2AAEEC6D-7F4C-470B-A76E-7DDE4D82D62B}"/>
              </a:ext>
            </a:extLst>
          </p:cNvPr>
          <p:cNvSpPr>
            <a:spLocks noGrp="1"/>
          </p:cNvSpPr>
          <p:nvPr>
            <p:ph idx="1"/>
          </p:nvPr>
        </p:nvSpPr>
        <p:spPr/>
        <p:txBody>
          <a:bodyPr/>
          <a:lstStyle/>
          <a:p>
            <a:r>
              <a:rPr lang="en-US" dirty="0"/>
              <a:t>Stuxnet attack on Iranian nuclear facilities:</a:t>
            </a:r>
          </a:p>
          <a:p>
            <a:pPr lvl="1"/>
            <a:r>
              <a:rPr lang="en-US" dirty="0"/>
              <a:t>Attacked Siemens Step 7 PLC.</a:t>
            </a:r>
          </a:p>
          <a:p>
            <a:pPr lvl="1"/>
            <a:r>
              <a:rPr lang="en-US" dirty="0"/>
              <a:t>Stuxnet 0.5 manipulated valves to damage centrifuges.</a:t>
            </a:r>
          </a:p>
          <a:p>
            <a:pPr lvl="1"/>
            <a:r>
              <a:rPr lang="en-US" dirty="0"/>
              <a:t>W32.Stuxnet damaged centrifuges by overspinning.</a:t>
            </a:r>
          </a:p>
          <a:p>
            <a:r>
              <a:rPr lang="en-US" dirty="0"/>
              <a:t>Dragonfly group has targeted energy companies, petroleum pipeline operators, energy industry equipment providers.</a:t>
            </a:r>
          </a:p>
          <a:p>
            <a:r>
              <a:rPr lang="en-US" dirty="0"/>
              <a:t>Ukraine power grid attacked in 2016.</a:t>
            </a:r>
          </a:p>
          <a:p>
            <a:pPr lvl="1"/>
            <a:r>
              <a:rPr lang="en-US" dirty="0"/>
              <a:t>Attack conducted using </a:t>
            </a:r>
            <a:r>
              <a:rPr lang="en-US" dirty="0" err="1"/>
              <a:t>CrashOverride</a:t>
            </a:r>
            <a:r>
              <a:rPr lang="en-US" dirty="0"/>
              <a:t>.</a:t>
            </a:r>
          </a:p>
        </p:txBody>
      </p:sp>
      <p:sp>
        <p:nvSpPr>
          <p:cNvPr id="4" name="Footer Placeholder 3">
            <a:extLst>
              <a:ext uri="{FF2B5EF4-FFF2-40B4-BE49-F238E27FC236}">
                <a16:creationId xmlns:a16="http://schemas.microsoft.com/office/drawing/2014/main" id="{DC68CCA0-7C4F-4ABF-B7EF-24751A5DF4A4}"/>
              </a:ext>
            </a:extLst>
          </p:cNvPr>
          <p:cNvSpPr>
            <a:spLocks noGrp="1"/>
          </p:cNvSpPr>
          <p:nvPr>
            <p:ph type="ftr" sz="quarter" idx="11"/>
          </p:nvPr>
        </p:nvSpPr>
        <p:spPr/>
        <p:txBody>
          <a:bodyPr/>
          <a:lstStyle/>
          <a:p>
            <a:r>
              <a:rPr lang="en-US"/>
              <a:t>© 2019 Marilyn Wolf and Dimitrios Serpanos</a:t>
            </a:r>
          </a:p>
        </p:txBody>
      </p:sp>
    </p:spTree>
    <p:extLst>
      <p:ext uri="{BB962C8B-B14F-4D97-AF65-F5344CB8AC3E}">
        <p14:creationId xmlns:p14="http://schemas.microsoft.com/office/powerpoint/2010/main" val="32322705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948</Words>
  <Application>Microsoft Office PowerPoint</Application>
  <PresentationFormat>Widescreen</PresentationFormat>
  <Paragraphs>97</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The Safety and Security Landscape</vt:lpstr>
      <vt:lpstr>Safety and security</vt:lpstr>
      <vt:lpstr>Traditional definitions</vt:lpstr>
      <vt:lpstr>Safety and security interactions</vt:lpstr>
      <vt:lpstr>Themes</vt:lpstr>
      <vt:lpstr>Example threats</vt:lpstr>
      <vt:lpstr>Cyber-physical systems are shockingly easy to attack</vt:lpstr>
      <vt:lpstr>Cyber-physical systems can kill people</vt:lpstr>
      <vt:lpstr>Cyber-physical system disruptions require extensive and lengthy repairs</vt:lpstr>
      <vt:lpstr>Patch and pray considered harmful</vt:lpstr>
      <vt:lpstr>Folk wisdom is untrustworthy</vt:lpstr>
      <vt:lpstr>The IT/OT boundary is soft</vt:lpstr>
      <vt:lpstr>Design processes cannot be trusted</vt:lpstr>
      <vt:lpstr>V model is inadequate</vt:lpstr>
      <vt:lpstr>Privacy is a critical requirement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Safety and Security Landscape</dc:title>
  <dc:creator>USer</dc:creator>
  <cp:lastModifiedBy>USer</cp:lastModifiedBy>
  <cp:revision>10</cp:revision>
  <dcterms:created xsi:type="dcterms:W3CDTF">2019-06-12T23:56:28Z</dcterms:created>
  <dcterms:modified xsi:type="dcterms:W3CDTF">2019-06-13T00:25:57Z</dcterms:modified>
</cp:coreProperties>
</file>